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35465-F377-4150-ACD4-32F16AAD4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8A4B94-4415-4FF3-9C8D-16EB8543E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C33D7-2ECA-44E7-9E45-34E91B2CA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6E23-5111-4E82-A644-003AA62F1EB7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1AF26-FC6C-4961-9493-E98AB0DDF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0CD3E-CFFD-44E9-B869-3C7309ABC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4ADF-CBC7-4E64-9F63-0D67D093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18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4BCD-3F50-4B8A-8CA8-68583F54A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6A862-450E-43D7-83A6-0CEA6F25B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7EE6A-D45A-49EC-BDBD-1092C9B2D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6E23-5111-4E82-A644-003AA62F1EB7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4BE39-7989-4EC3-9958-524A1536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FD15B-7FF2-43AC-AF33-A412A3AE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4ADF-CBC7-4E64-9F63-0D67D093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95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CD2F6B-5D61-446D-8712-B7875536A1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A41FA-949A-4C16-B6B9-9F7BF73B6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E3D7A-223C-4DEB-BB46-1E9053EA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6E23-5111-4E82-A644-003AA62F1EB7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F4545-04E4-441F-A90A-63F3E8B6B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0B078-0417-405E-B98D-0BAAEA03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4ADF-CBC7-4E64-9F63-0D67D093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6FCF0-1D54-477A-AA03-9AF6484C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E729C-39B0-4BFD-AA62-C6A9019C4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38D83-FB95-4155-99FD-EB857359B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6E23-5111-4E82-A644-003AA62F1EB7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92DA1-CFF6-440A-B519-122E89D1F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15BFD-087C-404C-A51A-BA9A395E7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4ADF-CBC7-4E64-9F63-0D67D093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57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BF42-F1E0-4D57-A6F1-D77D904C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2B147-E0E6-4E81-A544-7A052D083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5E2DC-FEBF-49BE-B701-4BAAD1B74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6E23-5111-4E82-A644-003AA62F1EB7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F763F-684D-4711-810D-0BFC1FB4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DED04-886C-43AF-870A-24903BE1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4ADF-CBC7-4E64-9F63-0D67D093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6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313F-BC98-41B3-99E2-C51556F0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DE420-7235-4E9D-AE2D-F7894282E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EB58C-B5E9-408B-A014-6909DF8B9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16D38-1683-4609-BF96-73BAD4A02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6E23-5111-4E82-A644-003AA62F1EB7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1AF60-E0FF-4A4B-A0DF-79153E2B4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4B00A-D690-444F-833D-5352F8AD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4ADF-CBC7-4E64-9F63-0D67D093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34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D5BC4-4DE7-4E71-A310-F9B1115D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AD8A5-261B-4E09-AAF4-0500B3E6E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802A0-4D30-4476-B517-DA4545830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532409-65E0-4CDF-B813-D4F257F7CB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4F196-9F25-4B1D-AB35-B23A7B4B85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FF4ACF-98A8-4BE1-BD02-E721317E2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6E23-5111-4E82-A644-003AA62F1EB7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08C75E-35BA-4A8B-806B-2DB354338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1BE5D-0E35-4E75-9C5B-0E90445D1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4ADF-CBC7-4E64-9F63-0D67D093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08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41431-03B2-446E-857F-DCFD31CA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24424F-2B19-40FA-8D0D-C8A7D721F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6E23-5111-4E82-A644-003AA62F1EB7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86C37-5605-4E18-BC57-445E33A94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740E9-0FED-4736-8627-0186013A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4ADF-CBC7-4E64-9F63-0D67D093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46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C0824E-19AC-418C-A6E1-A39E65E8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6E23-5111-4E82-A644-003AA62F1EB7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1D2A0F-47AC-447B-BAAE-F568D8771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E4CCF-13C9-405F-9284-8A605D7BA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4ADF-CBC7-4E64-9F63-0D67D093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8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DAA7F-1D29-47AA-9A2C-C2FD2ADC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5378E-766D-4173-B423-CBF3A3D92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16AF5-4640-4784-BF76-B619DFB8E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6D163-A84D-4A20-9C39-12047C678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6E23-5111-4E82-A644-003AA62F1EB7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71C7E-C4BE-40CB-B6F1-EAA7A9279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36154-A3A9-4C64-A0CE-747CA3788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4ADF-CBC7-4E64-9F63-0D67D093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24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9F51-5047-4CDC-8EC0-BC9DE69FE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0587C8-30D5-4AC5-893F-460282471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EA2F9-BFCC-46ED-9C1E-4AAAD9E7F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83BC9-2DF3-41AD-9240-864190ABE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6E23-5111-4E82-A644-003AA62F1EB7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169FB-2E2F-47CD-8E0C-3552F8A93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36BA8-8B9B-43D0-923B-CD9F7E500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24ADF-CBC7-4E64-9F63-0D67D093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2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303C2B-FF2B-4E41-AA0F-FD62B024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C8D79-2342-4CBE-BE39-7EEC24123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7BB10-51E7-4016-895A-3E66646BBC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86E23-5111-4E82-A644-003AA62F1EB7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4BF5D-0787-49E9-8ED1-51D3B79BF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A57A2-D8CC-45E7-AD3E-ED6229F1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24ADF-CBC7-4E64-9F63-0D67D0935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3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81C88-964D-4504-B586-F7F34DE45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06638"/>
          </a:xfrm>
        </p:spPr>
        <p:txBody>
          <a:bodyPr>
            <a:normAutofit fontScale="90000"/>
          </a:bodyPr>
          <a:lstStyle/>
          <a:p>
            <a:r>
              <a:rPr lang="en-US" dirty="0"/>
              <a:t>Activities of Daily Living (ADL) </a:t>
            </a:r>
            <a:br>
              <a:rPr lang="en-US" dirty="0"/>
            </a:br>
            <a:r>
              <a:rPr lang="en-US" dirty="0"/>
              <a:t>Datasets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9269D-ADBC-4BF6-B362-77B77CFF0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0217" y="5102364"/>
            <a:ext cx="3660559" cy="455057"/>
          </a:xfrm>
        </p:spPr>
        <p:txBody>
          <a:bodyPr/>
          <a:lstStyle/>
          <a:p>
            <a:r>
              <a:rPr lang="en-US" dirty="0"/>
              <a:t>Muhammad Ali Murtaza</a:t>
            </a:r>
          </a:p>
        </p:txBody>
      </p:sp>
    </p:spTree>
    <p:extLst>
      <p:ext uri="{BB962C8B-B14F-4D97-AF65-F5344CB8AC3E}">
        <p14:creationId xmlns:p14="http://schemas.microsoft.com/office/powerpoint/2010/main" val="103760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5C31-80A6-42D6-A72A-3DB24C86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FCVID (Fudan-Columbia Video Dataset)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90799-B62A-4F39-841B-645956955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6137" cy="3051175"/>
          </a:xfrm>
        </p:spPr>
        <p:txBody>
          <a:bodyPr/>
          <a:lstStyle/>
          <a:p>
            <a:pPr algn="just"/>
            <a:r>
              <a:rPr lang="en-US" dirty="0"/>
              <a:t>Dataset contains 91,223 web videos which manually annotated to 239 categories.</a:t>
            </a:r>
          </a:p>
          <a:p>
            <a:pPr algn="just"/>
            <a:r>
              <a:rPr lang="en-US" dirty="0"/>
              <a:t>FCVID covers fine grained activities like making cake or objects like panda and scenery like beach.</a:t>
            </a:r>
          </a:p>
          <a:p>
            <a:endParaRPr lang="en-US" dirty="0"/>
          </a:p>
        </p:txBody>
      </p:sp>
      <p:pic>
        <p:nvPicPr>
          <p:cNvPr id="7170" name="Picture 2" descr="Infinite Nature: Generating 3D Flythroughs from Still Photos – Google AI  Blog">
            <a:extLst>
              <a:ext uri="{FF2B5EF4-FFF2-40B4-BE49-F238E27FC236}">
                <a16:creationId xmlns:a16="http://schemas.microsoft.com/office/drawing/2014/main" id="{4430190A-AE93-41C2-9ADD-F8BFF715BB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03" y="1825625"/>
            <a:ext cx="5372102" cy="358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307720-EBD7-4416-B2E2-3B3F23E4626D}"/>
              </a:ext>
            </a:extLst>
          </p:cNvPr>
          <p:cNvSpPr txBox="1">
            <a:spLocks/>
          </p:cNvSpPr>
          <p:nvPr/>
        </p:nvSpPr>
        <p:spPr>
          <a:xfrm>
            <a:off x="8461206" y="5541963"/>
            <a:ext cx="1407695" cy="55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Scenery</a:t>
            </a:r>
          </a:p>
        </p:txBody>
      </p:sp>
    </p:spTree>
    <p:extLst>
      <p:ext uri="{BB962C8B-B14F-4D97-AF65-F5344CB8AC3E}">
        <p14:creationId xmlns:p14="http://schemas.microsoft.com/office/powerpoint/2010/main" val="230006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9F3D61-6D35-4478-B066-740454182F76}"/>
              </a:ext>
            </a:extLst>
          </p:cNvPr>
          <p:cNvSpPr txBox="1">
            <a:spLocks/>
          </p:cNvSpPr>
          <p:nvPr/>
        </p:nvSpPr>
        <p:spPr>
          <a:xfrm>
            <a:off x="5236715" y="3138888"/>
            <a:ext cx="1718570" cy="5802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Questions</a:t>
            </a:r>
          </a:p>
        </p:txBody>
      </p:sp>
      <p:pic>
        <p:nvPicPr>
          <p:cNvPr id="8194" name="Picture 2" descr="FAQs — Vote by Design">
            <a:extLst>
              <a:ext uri="{FF2B5EF4-FFF2-40B4-BE49-F238E27FC236}">
                <a16:creationId xmlns:a16="http://schemas.microsoft.com/office/drawing/2014/main" id="{3544E7FB-5318-49FC-960E-5998CBDFB2F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04" y="3861046"/>
            <a:ext cx="3156751" cy="315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517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236B-D7B4-4BCD-93C7-C49ADDE72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Activity for a Human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03A0-1DBE-4640-A9BC-EB63EC537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461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Human Activities are the various actions done by humans in their life.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3980F5-BAA1-485E-AA0F-C4D737B7DAD2}"/>
              </a:ext>
            </a:extLst>
          </p:cNvPr>
          <p:cNvSpPr txBox="1">
            <a:spLocks/>
          </p:cNvSpPr>
          <p:nvPr/>
        </p:nvSpPr>
        <p:spPr>
          <a:xfrm>
            <a:off x="838200" y="2574924"/>
            <a:ext cx="5257800" cy="3540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Activities could be farther divided hierarchy wise: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Low level Activities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    </a:t>
            </a:r>
            <a:r>
              <a:rPr lang="en-US" b="1" dirty="0"/>
              <a:t>Example </a:t>
            </a:r>
            <a:r>
              <a:rPr lang="en-US" dirty="0">
                <a:effectLst/>
              </a:rPr>
              <a:t>Standing, Walking, Sitting </a:t>
            </a:r>
          </a:p>
          <a:p>
            <a:pPr lvl="1"/>
            <a:r>
              <a:rPr lang="en-US" dirty="0"/>
              <a:t>High Level Activities</a:t>
            </a:r>
          </a:p>
          <a:p>
            <a:pPr marL="457200" lvl="1" indent="0">
              <a:buNone/>
            </a:pPr>
            <a:r>
              <a:rPr lang="en-US" dirty="0">
                <a:effectLst/>
              </a:rPr>
              <a:t>    </a:t>
            </a:r>
            <a:r>
              <a:rPr lang="en-US" b="1" dirty="0">
                <a:effectLst/>
              </a:rPr>
              <a:t>Example </a:t>
            </a:r>
            <a:r>
              <a:rPr lang="en-US" dirty="0">
                <a:effectLst/>
              </a:rPr>
              <a:t>Cooking, Eating, Dancing</a:t>
            </a:r>
            <a:endParaRPr lang="en-US" b="1" dirty="0">
              <a:effectLst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C82F60-4E20-4B55-A185-5185327ED089}"/>
              </a:ext>
            </a:extLst>
          </p:cNvPr>
          <p:cNvSpPr txBox="1">
            <a:spLocks/>
          </p:cNvSpPr>
          <p:nvPr/>
        </p:nvSpPr>
        <p:spPr>
          <a:xfrm>
            <a:off x="6019795" y="2574924"/>
            <a:ext cx="6053138" cy="3540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Activities could be farther divided interaction wise: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Human to Object Interaction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    </a:t>
            </a:r>
            <a:r>
              <a:rPr lang="en-US" b="1" dirty="0"/>
              <a:t>Example </a:t>
            </a:r>
            <a:r>
              <a:rPr lang="en-US" dirty="0"/>
              <a:t>Opening door, Horse Riding</a:t>
            </a:r>
            <a:endParaRPr lang="en-US" dirty="0">
              <a:effectLst/>
            </a:endParaRPr>
          </a:p>
          <a:p>
            <a:pPr lvl="1"/>
            <a:r>
              <a:rPr lang="en-US" dirty="0"/>
              <a:t>Human to Human interaction</a:t>
            </a:r>
          </a:p>
          <a:p>
            <a:pPr marL="457200" lvl="1" indent="0">
              <a:buNone/>
            </a:pPr>
            <a:r>
              <a:rPr lang="en-US" dirty="0">
                <a:effectLst/>
              </a:rPr>
              <a:t>    </a:t>
            </a:r>
            <a:r>
              <a:rPr lang="en-US" b="1" dirty="0">
                <a:effectLst/>
              </a:rPr>
              <a:t>Example </a:t>
            </a:r>
            <a:r>
              <a:rPr lang="en-US" dirty="0"/>
              <a:t>Talking to Human, Handshaking</a:t>
            </a:r>
            <a:endParaRPr 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4305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236B-D7B4-4BCD-93C7-C49ADDE72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269"/>
            <a:ext cx="10515600" cy="1325563"/>
          </a:xfrm>
        </p:spPr>
        <p:txBody>
          <a:bodyPr/>
          <a:lstStyle/>
          <a:p>
            <a:r>
              <a:rPr lang="en-US" dirty="0"/>
              <a:t>Activities of Daily Living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D03A0-1DBE-4640-A9BC-EB63EC537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81856" cy="8461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task of every day life.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3980F5-BAA1-485E-AA0F-C4D737B7DAD2}"/>
              </a:ext>
            </a:extLst>
          </p:cNvPr>
          <p:cNvSpPr txBox="1">
            <a:spLocks/>
          </p:cNvSpPr>
          <p:nvPr/>
        </p:nvSpPr>
        <p:spPr>
          <a:xfrm>
            <a:off x="838199" y="2574924"/>
            <a:ext cx="5260759" cy="3540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b="1" dirty="0">
              <a:effectLst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55E360-23BD-4397-8AC7-B95A98F1473B}"/>
              </a:ext>
            </a:extLst>
          </p:cNvPr>
          <p:cNvSpPr txBox="1">
            <a:spLocks/>
          </p:cNvSpPr>
          <p:nvPr/>
        </p:nvSpPr>
        <p:spPr>
          <a:xfrm>
            <a:off x="838200" y="2574924"/>
            <a:ext cx="5257800" cy="35401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In Health Care domain ADL described as fundamental actions required for a human to live independently.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b="1" dirty="0"/>
              <a:t>Example </a:t>
            </a:r>
            <a:r>
              <a:rPr lang="en-US" dirty="0"/>
              <a:t>Eating, Bathing, Mobility</a:t>
            </a:r>
          </a:p>
        </p:txBody>
      </p:sp>
      <p:pic>
        <p:nvPicPr>
          <p:cNvPr id="1030" name="Picture 6" descr="Independent-school GIFs - Get the best GIF on GIPHY">
            <a:extLst>
              <a:ext uri="{FF2B5EF4-FFF2-40B4-BE49-F238E27FC236}">
                <a16:creationId xmlns:a16="http://schemas.microsoft.com/office/drawing/2014/main" id="{4058731A-62E3-48EA-84AA-742AB1C1CC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563749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78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2B245-A09E-4A79-8931-3676F8D0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ADL Datasets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AD4EB-BC9F-4DD1-90FD-F2CB549F9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Following are some ADL video datasets that are publicly available.</a:t>
            </a:r>
          </a:p>
          <a:p>
            <a:endParaRPr lang="en-US" dirty="0"/>
          </a:p>
          <a:p>
            <a:pPr lvl="1"/>
            <a:r>
              <a:rPr lang="en-US" dirty="0"/>
              <a:t>HMDB51</a:t>
            </a:r>
          </a:p>
          <a:p>
            <a:pPr lvl="1"/>
            <a:r>
              <a:rPr lang="en-US" dirty="0"/>
              <a:t>Charades</a:t>
            </a:r>
          </a:p>
          <a:p>
            <a:pPr lvl="1"/>
            <a:r>
              <a:rPr lang="en-US" dirty="0"/>
              <a:t>ActivityNet</a:t>
            </a:r>
          </a:p>
          <a:p>
            <a:pPr lvl="1"/>
            <a:r>
              <a:rPr lang="en-US" dirty="0"/>
              <a:t>Kinetics </a:t>
            </a:r>
          </a:p>
          <a:p>
            <a:pPr lvl="1"/>
            <a:r>
              <a:rPr lang="en-US" dirty="0"/>
              <a:t>20BN-SOMETHING-SOMETHING</a:t>
            </a:r>
          </a:p>
          <a:p>
            <a:pPr lvl="1"/>
            <a:r>
              <a:rPr lang="en-US" dirty="0"/>
              <a:t>FCVID</a:t>
            </a:r>
          </a:p>
        </p:txBody>
      </p:sp>
    </p:spTree>
    <p:extLst>
      <p:ext uri="{BB962C8B-B14F-4D97-AF65-F5344CB8AC3E}">
        <p14:creationId xmlns:p14="http://schemas.microsoft.com/office/powerpoint/2010/main" val="292470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DFE9-BF3A-47D8-95DF-A5B237E4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HMDB51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3066D-BEDD-4831-92CD-17FCA71E2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910137" cy="236136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collection from Movies and web videos.</a:t>
            </a:r>
          </a:p>
          <a:p>
            <a:r>
              <a:rPr lang="en-US" dirty="0"/>
              <a:t>Contain 6766 video clips from 51 action categories or classes.</a:t>
            </a:r>
          </a:p>
          <a:p>
            <a:r>
              <a:rPr lang="en-US" dirty="0"/>
              <a:t>Each class have at least 101 samples.</a:t>
            </a:r>
          </a:p>
          <a:p>
            <a:r>
              <a:rPr lang="en-US" dirty="0"/>
              <a:t>Some example classes are mentioned:</a:t>
            </a:r>
          </a:p>
        </p:txBody>
      </p:sp>
      <p:pic>
        <p:nvPicPr>
          <p:cNvPr id="2050" name="Picture 2" descr="results_hmdb">
            <a:extLst>
              <a:ext uri="{FF2B5EF4-FFF2-40B4-BE49-F238E27FC236}">
                <a16:creationId xmlns:a16="http://schemas.microsoft.com/office/drawing/2014/main" id="{3CD8C6A3-A145-4BC5-9574-D44365D962B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759" y="1763481"/>
            <a:ext cx="3057525" cy="414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300C00-FD98-4CDD-9992-549D7835D815}"/>
              </a:ext>
            </a:extLst>
          </p:cNvPr>
          <p:cNvSpPr txBox="1">
            <a:spLocks/>
          </p:cNvSpPr>
          <p:nvPr/>
        </p:nvSpPr>
        <p:spPr>
          <a:xfrm>
            <a:off x="838198" y="4251156"/>
            <a:ext cx="6910137" cy="2361364"/>
          </a:xfrm>
          <a:prstGeom prst="rect">
            <a:avLst/>
          </a:prstGeom>
        </p:spPr>
        <p:txBody>
          <a:bodyPr vert="horz" lIns="91440" tIns="45720" rIns="91440" bIns="45720" numCol="3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Chew </a:t>
            </a:r>
          </a:p>
          <a:p>
            <a:pPr lvl="1"/>
            <a:r>
              <a:rPr lang="en-US" sz="2000" dirty="0"/>
              <a:t>Drink</a:t>
            </a:r>
            <a:endParaRPr lang="en-US" sz="2000" dirty="0">
              <a:effectLst/>
            </a:endParaRPr>
          </a:p>
          <a:p>
            <a:pPr lvl="1"/>
            <a:r>
              <a:rPr lang="en-US" sz="2000" dirty="0"/>
              <a:t>Eat</a:t>
            </a:r>
            <a:endParaRPr lang="en-US" sz="2000" dirty="0">
              <a:effectLst/>
            </a:endParaRPr>
          </a:p>
          <a:p>
            <a:pPr lvl="1"/>
            <a:r>
              <a:rPr lang="en-US" sz="2000" dirty="0"/>
              <a:t>Fall flower</a:t>
            </a:r>
            <a:endParaRPr lang="en-US" sz="2000" dirty="0">
              <a:effectLst/>
            </a:endParaRPr>
          </a:p>
          <a:p>
            <a:pPr lvl="1"/>
            <a:r>
              <a:rPr lang="en-US" sz="2000" dirty="0"/>
              <a:t>Laugh </a:t>
            </a:r>
          </a:p>
          <a:p>
            <a:pPr lvl="1"/>
            <a:r>
              <a:rPr lang="en-US" sz="2000" dirty="0">
                <a:effectLst/>
              </a:rPr>
              <a:t>Pour</a:t>
            </a:r>
          </a:p>
          <a:p>
            <a:pPr lvl="1"/>
            <a:r>
              <a:rPr lang="en-US" sz="2000" dirty="0"/>
              <a:t>Golf</a:t>
            </a:r>
          </a:p>
          <a:p>
            <a:pPr lvl="1"/>
            <a:r>
              <a:rPr lang="en-US" sz="2000" dirty="0">
                <a:effectLst/>
              </a:rPr>
              <a:t>Pick</a:t>
            </a:r>
          </a:p>
          <a:p>
            <a:pPr lvl="1"/>
            <a:r>
              <a:rPr lang="en-US" sz="2000" dirty="0"/>
              <a:t>Jump</a:t>
            </a:r>
          </a:p>
          <a:p>
            <a:pPr lvl="1"/>
            <a:r>
              <a:rPr lang="en-US" sz="2000" dirty="0">
                <a:effectLst/>
              </a:rPr>
              <a:t>Hug</a:t>
            </a:r>
          </a:p>
          <a:p>
            <a:pPr lvl="1"/>
            <a:r>
              <a:rPr lang="en-US" sz="2000" dirty="0"/>
              <a:t>Kick Ball</a:t>
            </a:r>
          </a:p>
          <a:p>
            <a:pPr lvl="1"/>
            <a:r>
              <a:rPr lang="en-US" sz="2000" dirty="0">
                <a:effectLst/>
              </a:rPr>
              <a:t>Brush Hair</a:t>
            </a:r>
          </a:p>
          <a:p>
            <a:pPr lvl="1"/>
            <a:r>
              <a:rPr lang="en-US" sz="2000" dirty="0"/>
              <a:t>Drive</a:t>
            </a:r>
          </a:p>
          <a:p>
            <a:pPr lvl="1"/>
            <a:r>
              <a:rPr lang="en-US" sz="2000" dirty="0">
                <a:effectLst/>
              </a:rPr>
              <a:t>Laugh</a:t>
            </a:r>
          </a:p>
          <a:p>
            <a:pPr lvl="1"/>
            <a:r>
              <a:rPr lang="en-US" sz="2000" dirty="0">
                <a:effectLst/>
              </a:rPr>
              <a:t>Pullup</a:t>
            </a:r>
          </a:p>
          <a:p>
            <a:pPr lvl="1"/>
            <a:r>
              <a:rPr lang="en-US" sz="2000" dirty="0"/>
              <a:t>Punch </a:t>
            </a:r>
          </a:p>
          <a:p>
            <a:pPr lvl="1"/>
            <a:r>
              <a:rPr lang="en-US" sz="2000" dirty="0">
                <a:effectLst/>
              </a:rPr>
              <a:t>Catch </a:t>
            </a:r>
          </a:p>
          <a:p>
            <a:pPr lvl="1"/>
            <a:r>
              <a:rPr lang="en-US" sz="2000" dirty="0">
                <a:effectLst/>
              </a:rPr>
              <a:t>Clap</a:t>
            </a:r>
          </a:p>
          <a:p>
            <a:pPr lvl="1"/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6554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35790-1877-4F64-9078-69DE0B89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Charades</a:t>
            </a:r>
          </a:p>
        </p:txBody>
      </p:sp>
      <p:pic>
        <p:nvPicPr>
          <p:cNvPr id="7" name="01THT">
            <a:hlinkClick r:id="" action="ppaction://media"/>
            <a:extLst>
              <a:ext uri="{FF2B5EF4-FFF2-40B4-BE49-F238E27FC236}">
                <a16:creationId xmlns:a16="http://schemas.microsoft.com/office/drawing/2014/main" id="{C5AB6D6A-204B-41AF-89FB-353ED92548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61934" y="2017414"/>
            <a:ext cx="4487215" cy="3105289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C84EF4-973E-435B-BEE9-8E395A440226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6246182" cy="46672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Dataset composed of 9848 video indoor activities of 30 second length.</a:t>
            </a:r>
          </a:p>
          <a:p>
            <a:pPr>
              <a:lnSpc>
                <a:spcPct val="110000"/>
              </a:lnSpc>
            </a:pPr>
            <a:r>
              <a:rPr lang="en-US" dirty="0"/>
              <a:t>Contain 157 action classes.</a:t>
            </a:r>
          </a:p>
          <a:p>
            <a:pPr>
              <a:lnSpc>
                <a:spcPct val="110000"/>
              </a:lnSpc>
            </a:pPr>
            <a:r>
              <a:rPr lang="en-US" dirty="0"/>
              <a:t>Each video annotated with multiple free text.</a:t>
            </a:r>
          </a:p>
          <a:p>
            <a:pPr>
              <a:lnSpc>
                <a:spcPct val="110000"/>
              </a:lnSpc>
            </a:pPr>
            <a:r>
              <a:rPr lang="en-US" dirty="0"/>
              <a:t>267 users with interacting 46 objects are presented in this dataset.</a:t>
            </a:r>
          </a:p>
          <a:p>
            <a:pPr>
              <a:lnSpc>
                <a:spcPct val="110000"/>
              </a:lnSpc>
            </a:pPr>
            <a:r>
              <a:rPr lang="en-US" dirty="0"/>
              <a:t>Dataset with different version (480p, Original Videos, Optical Flow) are publicly available on the internet.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3C4476A-7BEB-41D5-93D7-17E1C4EF1594}"/>
              </a:ext>
            </a:extLst>
          </p:cNvPr>
          <p:cNvSpPr txBox="1">
            <a:spLocks/>
          </p:cNvSpPr>
          <p:nvPr/>
        </p:nvSpPr>
        <p:spPr>
          <a:xfrm>
            <a:off x="9060937" y="5271969"/>
            <a:ext cx="889207" cy="807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/>
              <a:t>Pour</a:t>
            </a:r>
          </a:p>
        </p:txBody>
      </p:sp>
    </p:spTree>
    <p:extLst>
      <p:ext uri="{BB962C8B-B14F-4D97-AF65-F5344CB8AC3E}">
        <p14:creationId xmlns:p14="http://schemas.microsoft.com/office/powerpoint/2010/main" val="342855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937E-C762-40A2-BFAA-D9245AAE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35514-2E58-44C8-9BA0-790E74D90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621379" cy="4667250"/>
          </a:xfrm>
        </p:spPr>
        <p:txBody>
          <a:bodyPr>
            <a:normAutofit/>
          </a:bodyPr>
          <a:lstStyle/>
          <a:p>
            <a:r>
              <a:rPr lang="en-US" dirty="0"/>
              <a:t>Dataset contains 200 activities of daily living.</a:t>
            </a:r>
          </a:p>
          <a:p>
            <a:r>
              <a:rPr lang="en-US" dirty="0"/>
              <a:t>Contains 849 hours of video recording from YouTube.</a:t>
            </a:r>
          </a:p>
          <a:p>
            <a:r>
              <a:rPr lang="en-US" dirty="0"/>
              <a:t>Version 1.3 of ActivityNet contains 19994 untrimmed videos.</a:t>
            </a:r>
          </a:p>
          <a:p>
            <a:r>
              <a:rPr lang="en-US" dirty="0"/>
              <a:t>Each activity contains 137 untrimmed videos on average.</a:t>
            </a:r>
          </a:p>
          <a:p>
            <a:r>
              <a:rPr lang="en-US" dirty="0"/>
              <a:t>Division ratio for training, testing and validation is 2:1:1 respectively.</a:t>
            </a:r>
          </a:p>
        </p:txBody>
      </p:sp>
      <p:pic>
        <p:nvPicPr>
          <p:cNvPr id="3074" name="Picture 2" descr="Challenge Description | International Challenge on Activity Recognition  2020 (ActivityNet)">
            <a:extLst>
              <a:ext uri="{FF2B5EF4-FFF2-40B4-BE49-F238E27FC236}">
                <a16:creationId xmlns:a16="http://schemas.microsoft.com/office/drawing/2014/main" id="{69ECB49A-E598-45BF-B2A2-FFF2031923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157" y="2193006"/>
            <a:ext cx="4466775" cy="346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1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2D0B8-F111-458B-AE87-907DF9C8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20D51-9C8A-49FC-823C-C7222DAE5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4038" cy="466725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Kinetics contains 650,000 video clips covering 400/600/700 human action classes depending on versions.</a:t>
            </a:r>
          </a:p>
          <a:p>
            <a:pPr algn="just"/>
            <a:r>
              <a:rPr lang="en-US" dirty="0"/>
              <a:t>Videos include human-object interaction like playing instruments and human-human interaction like shaking hands, etc.</a:t>
            </a:r>
          </a:p>
          <a:p>
            <a:pPr algn="just"/>
            <a:r>
              <a:rPr lang="en-US" dirty="0"/>
              <a:t>Each video is annotated with single action class and least of 10 sec length.</a:t>
            </a:r>
          </a:p>
        </p:txBody>
      </p:sp>
      <p:pic>
        <p:nvPicPr>
          <p:cNvPr id="5122" name="Picture 2" descr="Kinetics-TPS Dataset - DeeperAction">
            <a:extLst>
              <a:ext uri="{FF2B5EF4-FFF2-40B4-BE49-F238E27FC236}">
                <a16:creationId xmlns:a16="http://schemas.microsoft.com/office/drawing/2014/main" id="{7A80410B-446A-4DFC-B1F1-6643AE27A3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8" y="1906825"/>
            <a:ext cx="5719762" cy="384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57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1B115-E6C6-4330-B909-6FECD050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20BN-SOMETHING-SOMETHING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E72F1-DEC9-4A5C-A066-ED484BBD5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2713" cy="4667250"/>
          </a:xfrm>
        </p:spPr>
        <p:txBody>
          <a:bodyPr/>
          <a:lstStyle/>
          <a:p>
            <a:pPr algn="just"/>
            <a:r>
              <a:rPr lang="en-US" dirty="0"/>
              <a:t>Dataset contains 220,847 videos of human pre-defined basic actions with everyday objects.</a:t>
            </a:r>
          </a:p>
          <a:p>
            <a:pPr algn="just"/>
            <a:r>
              <a:rPr lang="en-US" dirty="0"/>
              <a:t> It allows model to fine-grained understanding of objects in physical world.</a:t>
            </a:r>
          </a:p>
          <a:p>
            <a:pPr algn="just"/>
            <a:r>
              <a:rPr lang="en-US" dirty="0"/>
              <a:t>Dataset have 174 have total classes.</a:t>
            </a:r>
          </a:p>
        </p:txBody>
      </p:sp>
      <p:pic>
        <p:nvPicPr>
          <p:cNvPr id="6146" name="Picture 2" descr="Something-Something V2 Release. Something-Something is a large-scale… | by  Twenty Billion Neurons | twentybn | Medium">
            <a:extLst>
              <a:ext uri="{FF2B5EF4-FFF2-40B4-BE49-F238E27FC236}">
                <a16:creationId xmlns:a16="http://schemas.microsoft.com/office/drawing/2014/main" id="{16A3AE97-4D52-418F-98A5-2D72CD8F2F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288" y="1825625"/>
            <a:ext cx="3900591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37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422</Words>
  <Application>Microsoft Office PowerPoint</Application>
  <PresentationFormat>Widescreen</PresentationFormat>
  <Paragraphs>76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Activities of Daily Living (ADL)  Datasets</vt:lpstr>
      <vt:lpstr>What is Activity for a Human</vt:lpstr>
      <vt:lpstr>Activities of Daily Living</vt:lpstr>
      <vt:lpstr>ADL Datasets </vt:lpstr>
      <vt:lpstr>HMDB51</vt:lpstr>
      <vt:lpstr>Charades</vt:lpstr>
      <vt:lpstr>ActivityNet</vt:lpstr>
      <vt:lpstr>Kinetics</vt:lpstr>
      <vt:lpstr>20BN-SOMETHING-SOMETHING</vt:lpstr>
      <vt:lpstr>FCVID (Fudan-Columbia Video Dataset)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Daily Activities of Living Datasets</dc:title>
  <dc:creator>Muhammad Ali Murtaza</dc:creator>
  <cp:lastModifiedBy>Muhammad Ali Murtaza</cp:lastModifiedBy>
  <cp:revision>20</cp:revision>
  <dcterms:created xsi:type="dcterms:W3CDTF">2023-04-06T14:02:07Z</dcterms:created>
  <dcterms:modified xsi:type="dcterms:W3CDTF">2023-04-06T18:58:20Z</dcterms:modified>
</cp:coreProperties>
</file>